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3-L07-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Metabolic Engineering for Biofuels</a:t>
            </a:r>
          </a:p>
          <a:p>
            <a:pPr algn="ctr">
              <a:defRPr sz="1500" i="1">
                <a:solidFill>
                  <a:srgbClr val="1A1A2E"/>
                </a:solidFill>
              </a:defRPr>
            </a:pPr>
            <a:r>
              <a:t>Pathway Optimization and Flux Balancing in Microbial Fuel Production</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HS-LS1-5, HS-ETS1-3</a:t>
            </a:r>
          </a:p>
          <a:p>
            <a:pPr algn="r">
              <a:defRPr sz="1200">
                <a:solidFill>
                  <a:srgbClr val="1A1A2E"/>
                </a:solidFill>
              </a:defRPr>
            </a:pPr>
            <a:r>
              <a:t>9th Grade — Level 3: Biotech</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Build a metabolic engineering model that traces carbon flux from substrate input through engineered enzymatic pathways to biofuel product output</a:t>
            </a:r>
          </a:p>
          <a:p>
            <a:pPr>
              <a:spcBef>
                <a:spcPts val="800"/>
              </a:spcBef>
              <a:defRPr sz="1600">
                <a:solidFill>
                  <a:srgbClr val="1A1A2E"/>
                </a:solidFill>
              </a:defRPr>
            </a:pPr>
            <a:r>
              <a:t>  *  Analyze how substrate concentration, enzyme kinetics, cofactor recycling, and metabolic burden interact to determine overall pathway efficiency</a:t>
            </a:r>
          </a:p>
          <a:p>
            <a:pPr>
              <a:spcBef>
                <a:spcPts val="800"/>
              </a:spcBef>
              <a:defRPr sz="1600">
                <a:solidFill>
                  <a:srgbClr val="1A1A2E"/>
                </a:solidFill>
              </a:defRPr>
            </a:pPr>
            <a:r>
              <a:t>  *  Optimize pathway flux and fermentation conditions to maximize product yield while maintaining cell viability and growth</a:t>
            </a:r>
          </a:p>
          <a:p>
            <a:pPr>
              <a:spcBef>
                <a:spcPts val="800"/>
              </a:spcBef>
              <a:defRPr sz="1600">
                <a:solidFill>
                  <a:srgbClr val="1A1A2E"/>
                </a:solidFill>
              </a:defRPr>
            </a:pPr>
            <a:r>
              <a:t>  *  Evaluate the economic and environmental trade-offs between fossil fuel extraction and engineered biofuel production</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Metabolic Flux</a:t>
            </a:r>
          </a:p>
          <a:p>
            <a:pPr>
              <a:defRPr sz="1300" i="1">
                <a:solidFill>
                  <a:srgbClr val="1A1A2E"/>
                </a:solidFill>
              </a:defRPr>
            </a:pPr>
            <a:r>
              <a:t>     The rate at which metabolites flow through a biochemical pathway — measured in moles per gram of cells per hour — which determines how efficiently an organism converts substrate into desired product versus biomass or byproducts</a:t>
            </a:r>
          </a:p>
          <a:p>
            <a:pPr>
              <a:spcBef>
                <a:spcPts val="800"/>
              </a:spcBef>
              <a:defRPr sz="1500" b="1">
                <a:solidFill>
                  <a:srgbClr val="0D1B2A"/>
                </a:solidFill>
              </a:defRPr>
            </a:pPr>
            <a:r>
              <a:t>  Cofactor Recycling</a:t>
            </a:r>
          </a:p>
          <a:p>
            <a:pPr>
              <a:defRPr sz="1300" i="1">
                <a:solidFill>
                  <a:srgbClr val="1A1A2E"/>
                </a:solidFill>
              </a:defRPr>
            </a:pPr>
            <a:r>
              <a:t>     The regeneration of essential helper molecules (NAD+/NADH, NADP+/NADPH, ATP/ADP, CoA) that enzymes require to catalyze reactions — if cofactors are consumed faster than they are recycled, the entire pathway stalls regardless of enzyme activity</a:t>
            </a:r>
          </a:p>
          <a:p>
            <a:pPr>
              <a:spcBef>
                <a:spcPts val="800"/>
              </a:spcBef>
              <a:defRPr sz="1500" b="1">
                <a:solidFill>
                  <a:srgbClr val="0D1B2A"/>
                </a:solidFill>
              </a:defRPr>
            </a:pPr>
            <a:r>
              <a:t>  Metabolic Burden</a:t>
            </a:r>
          </a:p>
          <a:p>
            <a:pPr>
              <a:defRPr sz="1300" i="1">
                <a:solidFill>
                  <a:srgbClr val="1A1A2E"/>
                </a:solidFill>
              </a:defRPr>
            </a:pPr>
            <a:r>
              <a:t>     The fitness cost imposed on a cell by expressing engineered pathway enzymes — diverting cellular resources (ribosomes, amino acids, ATP) from growth and maintenance to foreign protein production, which can slow growth or kill the cell</a:t>
            </a:r>
          </a:p>
          <a:p>
            <a:pPr>
              <a:spcBef>
                <a:spcPts val="800"/>
              </a:spcBef>
              <a:defRPr sz="1500" b="1">
                <a:solidFill>
                  <a:srgbClr val="0D1B2A"/>
                </a:solidFill>
              </a:defRPr>
            </a:pPr>
            <a:r>
              <a:t>  Fermentation Titer</a:t>
            </a:r>
          </a:p>
          <a:p>
            <a:pPr>
              <a:defRPr sz="1300" i="1">
                <a:solidFill>
                  <a:srgbClr val="1A1A2E"/>
                </a:solidFill>
              </a:defRPr>
            </a:pPr>
            <a:r>
              <a:t>     The final concentration of desired product (e.g., ethanol, butanol, fatty acid esters) achieved in the fermentation broth at the end of a production run — the key economic metric that determines whether a biofuel process is commercially viable</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We burn 100 million barrels of oil every day. Can we engineer microbes to brew fuel instead of drilling for it — and can we make it economically competitive?</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Pathway Optimization and Flux Balancing in Microbial Fuel Production. Today we'll build a MODEL to discover the answer!</a:t>
            </a:r>
          </a:p>
        </p:txBody>
      </p:sp>
      <p:pic>
        <p:nvPicPr>
          <p:cNvPr id="8" name="Picture 7" descr="G09L3-L07-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3-L07-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Substrate Concentration</a:t>
            </a:r>
          </a:p>
          <a:p>
            <a:pPr>
              <a:spcBef>
                <a:spcPts val="600"/>
              </a:spcBef>
              <a:defRPr sz="1600"/>
            </a:pPr>
            <a:r>
              <a:t>     *  Enzyme Activity</a:t>
            </a:r>
          </a:p>
          <a:p>
            <a:pPr>
              <a:spcBef>
                <a:spcPts val="600"/>
              </a:spcBef>
              <a:defRPr sz="1600"/>
            </a:pPr>
            <a:r>
              <a:t>     *  Pathway Flux</a:t>
            </a:r>
          </a:p>
          <a:p>
            <a:pPr>
              <a:spcBef>
                <a:spcPts val="600"/>
              </a:spcBef>
              <a:defRPr sz="1600"/>
            </a:pPr>
            <a:r>
              <a:t>     *  Cofactor Availability</a:t>
            </a:r>
          </a:p>
          <a:p>
            <a:pPr>
              <a:spcBef>
                <a:spcPts val="600"/>
              </a:spcBef>
              <a:defRPr sz="1600"/>
            </a:pPr>
            <a:r>
              <a:t>     *  Metabolic Burden</a:t>
            </a:r>
          </a:p>
          <a:p>
            <a:pPr>
              <a:spcBef>
                <a:spcPts val="600"/>
              </a:spcBef>
              <a:defRPr sz="1600"/>
            </a:pPr>
            <a:r>
              <a:t>     *  Cell Growth Rate</a:t>
            </a:r>
          </a:p>
          <a:p>
            <a:pPr>
              <a:spcBef>
                <a:spcPts val="600"/>
              </a:spcBef>
              <a:defRPr sz="1600"/>
            </a:pPr>
            <a:r>
              <a:t>     *  Product Yield</a:t>
            </a:r>
          </a:p>
          <a:p>
            <a:pPr>
              <a:spcBef>
                <a:spcPts val="600"/>
              </a:spcBef>
              <a:defRPr sz="1600"/>
            </a:pPr>
            <a:r>
              <a:t>     *  Byproduct Accumulation</a:t>
            </a:r>
          </a:p>
          <a:p>
            <a:pPr>
              <a:spcBef>
                <a:spcPts val="600"/>
              </a:spcBef>
              <a:defRPr sz="1600"/>
            </a:pPr>
            <a:r>
              <a:t>     *  Fermentation Efficiency</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3-L07-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Here's the central paradox of metabolic engineering: you want the cell to be a biofuel factory, but the cell wants to be a cell. Every enzyme you add to the biofuel pathway steals resources (ribosomes, ATP, amino acids) from the cell's own growth and maintenance — that's Metabolic Burden. Push the pathway too hard and Cell Growth Rate crashes, meaning fewer cells producing less total product. But push too gently and Product Yield is low because the cell diverts carbon to Byproduct Accumulation and biomass instead. Meanwhile, Cofactor Availability can collapse if the pathway consumes NADH or ATP faster than the cell regenerates them. How do you balance a factory that doesn't want to be a factory?</a:t>
            </a:r>
          </a:p>
        </p:txBody>
      </p:sp>
      <p:pic>
        <p:nvPicPr>
          <p:cNvPr id="8" name="Picture 7" descr="G09L3-L07-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Baseline Fermentation</a:t>
            </a:r>
          </a:p>
          <a:p>
            <a:pPr>
              <a:defRPr sz="1400"/>
            </a:pPr>
            <a:r>
              <a:t>     Set Substrate Concentration to standard glucose levels with wild-type-level enzyme expression — observe baseline Pathway Flux, Product Yield, and Cell Growth Rate balance</a:t>
            </a:r>
          </a:p>
          <a:p>
            <a:pPr>
              <a:spcBef>
                <a:spcPts val="1200"/>
              </a:spcBef>
              <a:defRPr sz="1600" b="1"/>
            </a:pPr>
            <a:r>
              <a:t>Maximum Pathway Expression</a:t>
            </a:r>
          </a:p>
          <a:p>
            <a:pPr>
              <a:defRPr sz="1400"/>
            </a:pPr>
            <a:r>
              <a:t>     Increase Enzyme Activity to maximum by overexpressing all pathway genes — observe how Metabolic Burden increases, Cell Growth Rate drops, and whether Product Yield actually improves or crashes</a:t>
            </a:r>
          </a:p>
          <a:p>
            <a:pPr>
              <a:spcBef>
                <a:spcPts val="1200"/>
              </a:spcBef>
              <a:defRPr sz="1600" b="1"/>
            </a:pPr>
            <a:r>
              <a:t>Optimized Balanced Design</a:t>
            </a:r>
          </a:p>
          <a:p>
            <a:pPr>
              <a:defRPr sz="1400"/>
            </a:pPr>
            <a:r>
              <a:t>     Tune Enzyme Activity to balance Pathway Flux against Metabolic Burden — find the expression level that maximizes Fermentation Efficiency by maintaining healthy Cell Growth Rate while pushing carbon toward product</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Maximum enzyme expression does NOT produce maximum product yield — excessive Metabolic Burden crashes Cell Growth Rate, resulting in fewer cells and lower total productivity than a moderately-expressed pathway</a:t>
            </a:r>
          </a:p>
          <a:p>
            <a:pPr>
              <a:spcBef>
                <a:spcPts val="1000"/>
              </a:spcBef>
              <a:defRPr sz="1500">
                <a:solidFill>
                  <a:srgbClr val="1A1A2E"/>
                </a:solidFill>
              </a:defRPr>
            </a:pPr>
            <a:r>
              <a:t>  *  Cofactor imbalance is a silent killer of engineered pathways — a pathway that looks perfect on paper fails in practice because it consumes NADH faster than the cell can regenerate it from central metabolism</a:t>
            </a:r>
          </a:p>
          <a:p>
            <a:pPr>
              <a:spcBef>
                <a:spcPts val="1000"/>
              </a:spcBef>
              <a:defRPr sz="1500">
                <a:solidFill>
                  <a:srgbClr val="1A1A2E"/>
                </a:solidFill>
              </a:defRPr>
            </a:pPr>
            <a:r>
              <a:t>  *  Byproduct accumulation is both a carbon sink and a toxin — acetate and organic acid byproducts divert 15-40% of substrate carbon while simultaneously inhibiting cell growth at concentrations above 5-10 g/L</a:t>
            </a:r>
          </a:p>
          <a:p>
            <a:pPr>
              <a:spcBef>
                <a:spcPts val="1000"/>
              </a:spcBef>
              <a:defRPr sz="1500">
                <a:solidFill>
                  <a:srgbClr val="1A1A2E"/>
                </a:solidFill>
              </a:defRPr>
            </a:pPr>
            <a:r>
              <a:t>  *  The economic breakeven for microbial biofuel production requires achieving at least 85% of theoretical maximum yield at titers above 50 g/L — most laboratory strains achieve 30-60% of maximum yield at 10-20 g/L, highlighting the engineering gap</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Engineering microbes to produce biofuels is a metabolic tug-of-war between what the engineer wants (maximum fuel production) and what the cell needs (growth, maintenance, and survival). The nine components of this model capture the fundamental trade-offs: Substrate Concentration feeds carbon into the system, but Enzyme Activity must be precisely balanced to maintain Pathway Flux without overwhelming the cell with Metabolic Burden. Cofactor Availability acts as a hidden constraint — if the pathway drains NAD+, NADPH, or ATP faster than the cell regenerates them, flux stalls regardless of enzyme levels. Cell Growth Rate competes directly with Product Yield for the same carbon and energy. Byproduct Accumulation represents both lost carbon and metabolic toxicity. Fermentation Efficiency — the composite metric that determines commercial viability — requires simultaneously optimizing all eight upstream components. This is why metabolic engineering is sometimes called 'the art of compromise' — the best biofuel strain is never the one with the most enzyme, but the one with the most balanced metabolism.</a:t>
            </a:r>
          </a:p>
        </p:txBody>
      </p:sp>
      <p:pic>
        <p:nvPicPr>
          <p:cNvPr id="8" name="Picture 7" descr="G09L3-L07-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Next-Generation Biofuel Production Strain</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an engineered microbial strain and fermentation process that produces advanced biofuel at commercially competitive yields, titers, and productivities.</a:t>
            </a:r>
          </a:p>
          <a:p>
            <a:br/>
            <a:pPr>
              <a:spcBef>
                <a:spcPts val="1000"/>
              </a:spcBef>
              <a:defRPr sz="1600" b="1">
                <a:solidFill>
                  <a:srgbClr val="1A4780"/>
                </a:solidFill>
              </a:defRPr>
            </a:pPr>
            <a:r>
              <a:t>The Challenge:</a:t>
            </a:r>
          </a:p>
          <a:p>
            <a:pPr>
              <a:defRPr sz="1400"/>
            </a:pPr>
            <a:r>
              <a:t>A renewable energy startup has secured $50 million in venture capital to develop a microbial biofuel that can replace jet fuel. Current petroleum-based jet fuel costs $0.60 per liter to produce. Your metabolic engineering team must design a microbial strain and fermentation process that produces a drop-in jet fuel replacement at competitive cost — which means achieving high Product Yield, high titer (above 50 g/L), and high volumetric productivity (above 1 g/L/hr).</a:t>
            </a:r>
          </a:p>
          <a:p>
            <a:br/>
            <a:pPr>
              <a:spcBef>
                <a:spcPts val="1000"/>
              </a:spcBef>
              <a:defRPr sz="1600" b="1">
                <a:solidFill>
                  <a:srgbClr val="1A4780"/>
                </a:solidFill>
              </a:defRPr>
            </a:pPr>
            <a:r>
              <a:t>Think Like an Engineer:</a:t>
            </a:r>
          </a:p>
          <a:p>
            <a:pPr>
              <a:spcBef>
                <a:spcPts val="400"/>
              </a:spcBef>
              <a:defRPr sz="1300"/>
            </a:pPr>
            <a:r>
              <a:t>     *  Which host organism (E. coli, yeast, Clostridium, cyanobacteria) would you choose as your chassis and why?</a:t>
            </a:r>
          </a:p>
          <a:p>
            <a:pPr>
              <a:spcBef>
                <a:spcPts val="400"/>
              </a:spcBef>
              <a:defRPr sz="1300"/>
            </a:pPr>
            <a:r>
              <a:t>     *  How would you balance Enzyme Activity levels across the pathway to avoid the Metabolic Burden trap?</a:t>
            </a:r>
          </a:p>
          <a:p>
            <a:pPr>
              <a:spcBef>
                <a:spcPts val="400"/>
              </a:spcBef>
              <a:defRPr sz="1300"/>
            </a:pPr>
            <a:r>
              <a:t>     *  What cofactor engineering strategy would you use to prevent NADH/NADPH imbalance from stalling the pathway?</a:t>
            </a:r>
          </a:p>
        </p:txBody>
      </p:sp>
      <p:pic>
        <p:nvPicPr>
          <p:cNvPr id="7" name="Picture 6" descr="G09L3-L07-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Metabolic Engineers design and optimize microbial production pathways for fuels, chemicals, and pharmaceuticals. They work for biotech companies (Amyris, Ginkgo Bioworks, LanzaTech, Genomatica), renewable energy startups, and national laboratories, earning $90,000-$175,000/year. Fermentation Scientists who scale up lab strains to industrial production earn $80,000-$150,000/year.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